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6" r:id="rId2"/>
    <p:sldId id="351" r:id="rId3"/>
    <p:sldId id="361" r:id="rId4"/>
    <p:sldId id="362" r:id="rId5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Palatino" panose="020B0604020202020204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CE"/>
    <a:srgbClr val="97CAEB"/>
    <a:srgbClr val="00AFF0"/>
    <a:srgbClr val="FFFFFE"/>
    <a:srgbClr val="FFFFFF"/>
    <a:srgbClr val="770520"/>
    <a:srgbClr val="001F5B"/>
    <a:srgbClr val="FFFFFD"/>
    <a:srgbClr val="FFFFFC"/>
    <a:srgbClr val="FFFF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DE8BBE-782D-3646-B5EA-9A02DB93B4AF}" v="310" dt="2023-03-01T13:19:44.355"/>
    <p1510:client id="{54394FCF-A68E-2411-E0C1-A950B53B4CBC}" v="46" dt="2023-03-22T03:24:46.851"/>
  </p1510:revLst>
</p1510:revInfo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6215" autoAdjust="0"/>
  </p:normalViewPr>
  <p:slideViewPr>
    <p:cSldViewPr snapToGrid="0">
      <p:cViewPr varScale="1">
        <p:scale>
          <a:sx n="78" d="100"/>
          <a:sy n="78" d="100"/>
        </p:scale>
        <p:origin x="82" y="16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0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2" d="100"/>
          <a:sy n="102" d="100"/>
        </p:scale>
        <p:origin x="439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03119-82E0-4717-BF73-EF80AF83B122}" type="datetimeFigureOut">
              <a:rPr lang="en-US" smtClean="0">
                <a:latin typeface="Arial" panose="020B0604020202020204" pitchFamily="34" charset="0"/>
              </a:rPr>
              <a:t>3/22/2023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33884-AF59-4CE4-B09D-5EAB2461B288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174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45A255-70CD-4621-BA9D-9506A8592E52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22D735-71D4-4B57-B6FE-033E7FC750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352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game, holding, table, person&#10;&#10;Description automatically generated">
            <a:extLst>
              <a:ext uri="{FF2B5EF4-FFF2-40B4-BE49-F238E27FC236}">
                <a16:creationId xmlns:a16="http://schemas.microsoft.com/office/drawing/2014/main" id="{C5D04B7C-1121-AF4E-B28A-2377894B66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5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5AB7469C-EFB5-6643-B7FD-0BB44AE8972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93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095C5B2-F45D-4E4C-A575-8D0D0D584B8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9188" y="-629586"/>
            <a:ext cx="3621741" cy="36217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2871" y="1798730"/>
            <a:ext cx="5428129" cy="4144870"/>
          </a:xfrm>
        </p:spPr>
        <p:txBody>
          <a:bodyPr/>
          <a:lstStyle>
            <a:lvl1pPr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34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ircula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3000"/>
              </a:spcAft>
              <a:buNone/>
              <a:defRPr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233363" indent="-233363">
              <a:spcBef>
                <a:spcPts val="2400"/>
              </a:spcBef>
              <a:buFont typeface="Arial" panose="020B0604020202020204" pitchFamily="34" charset="0"/>
              <a:buChar char="•"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7621429" y="1928470"/>
            <a:ext cx="3423087" cy="3495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209573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56424" y="2179479"/>
            <a:ext cx="4191001" cy="3411631"/>
          </a:xfrm>
        </p:spPr>
        <p:txBody>
          <a:bodyPr/>
          <a:lstStyle>
            <a:lvl1pPr marL="0" indent="0">
              <a:spcBef>
                <a:spcPts val="1800"/>
              </a:spcBef>
              <a:spcAft>
                <a:spcPts val="0"/>
              </a:spcAft>
              <a:buNone/>
              <a:defRPr sz="1800"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 marL="0" indent="0">
              <a:spcBef>
                <a:spcPts val="1800"/>
              </a:spcBef>
              <a:buFont typeface="Arial" panose="020B0604020202020204" pitchFamily="34" charset="0"/>
              <a:buNone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1849328" y="2060164"/>
            <a:ext cx="4064780" cy="35309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58935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66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738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07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picture containing game&#10;&#10;Description automatically generated">
            <a:extLst>
              <a:ext uri="{FF2B5EF4-FFF2-40B4-BE49-F238E27FC236}">
                <a16:creationId xmlns:a16="http://schemas.microsoft.com/office/drawing/2014/main" id="{C69EA131-A6CC-E343-B127-8FD1A443DE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b="0" i="0">
                <a:solidFill>
                  <a:schemeClr val="tx2"/>
                </a:solidFill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6184FA1-1953-D941-9B4F-9B98A426E60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830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hoto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8139634" y="643095"/>
            <a:ext cx="4454013" cy="454838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7736512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7750278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72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448C57E6-C381-6349-A77B-6D4E883C58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11430000" cy="4173203"/>
          </a:xfrm>
        </p:spPr>
        <p:txBody>
          <a:bodyPr/>
          <a:lstStyle>
            <a:lvl1pPr>
              <a:lnSpc>
                <a:spcPct val="100000"/>
              </a:lnSpc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3pPr>
            <a:lvl4pPr>
              <a:lnSpc>
                <a:spcPct val="100000"/>
              </a:lnSpc>
              <a:defRPr b="0" i="1">
                <a:latin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4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CB84C70E-6892-7446-9357-17561BC34F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8655424" cy="4173203"/>
          </a:xfrm>
        </p:spPr>
        <p:txBody>
          <a:bodyPr/>
          <a:lstStyle>
            <a:lvl1pPr>
              <a:lnSpc>
                <a:spcPct val="100000"/>
              </a:lnSpc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buNone/>
              <a:defRPr sz="1600" b="1" i="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marL="457200" indent="0">
              <a:lnSpc>
                <a:spcPct val="100000"/>
              </a:lnSpc>
              <a:buNone/>
              <a:defRPr b="0" i="0">
                <a:latin typeface="Arial" panose="020B0604020202020204" pitchFamily="34" charset="0"/>
              </a:defRPr>
            </a:lvl3pPr>
            <a:lvl4pPr marL="914400" indent="0">
              <a:lnSpc>
                <a:spcPct val="100000"/>
              </a:lnSpc>
              <a:buNone/>
              <a:defRPr b="0" i="1">
                <a:latin typeface="Arial" panose="020B0604020202020204" pitchFamily="34" charset="0"/>
              </a:defRPr>
            </a:lvl4pPr>
            <a:lvl5pPr marL="1371600" indent="0">
              <a:lnSpc>
                <a:spcPct val="100000"/>
              </a:lnSpc>
              <a:buNone/>
              <a:defRPr b="0" i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66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BD6484DF-8473-784A-9E03-1B89F13008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9993" y="-304800"/>
            <a:ext cx="13275733" cy="746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5256" y="1412131"/>
            <a:ext cx="4156364" cy="2954655"/>
          </a:xfrm>
        </p:spPr>
        <p:txBody>
          <a:bodyPr anchor="ctr" anchorCtr="0"/>
          <a:lstStyle>
            <a:lvl1pPr algn="ctr">
              <a:lnSpc>
                <a:spcPct val="75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3252" y="4507343"/>
            <a:ext cx="3297383" cy="795334"/>
          </a:xfr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36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Image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sp>
        <p:nvSpPr>
          <p:cNvPr id="7" name="Text Placeholder 6"/>
          <p:cNvSpPr>
            <a:spLocks noGrp="1" noChangeAspect="1"/>
          </p:cNvSpPr>
          <p:nvPr>
            <p:ph type="body" sz="quarter" idx="14"/>
          </p:nvPr>
        </p:nvSpPr>
        <p:spPr>
          <a:xfrm>
            <a:off x="2286000" y="914400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 b="1" i="0">
                <a:latin typeface="Arial" panose="020B0604020202020204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6"/>
          <p:cNvSpPr>
            <a:spLocks noGrp="1" noChangeAspect="1"/>
          </p:cNvSpPr>
          <p:nvPr>
            <p:ph type="body" sz="quarter" idx="15"/>
          </p:nvPr>
        </p:nvSpPr>
        <p:spPr>
          <a:xfrm>
            <a:off x="-3520440" y="821933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 baseline="0"/>
            </a:lvl1pPr>
            <a:lvl2pPr marL="168275" indent="-168275" algn="ctr">
              <a:spcBef>
                <a:spcPts val="900"/>
              </a:spcBef>
              <a:buFont typeface="Arial" panose="020B0604020202020204" pitchFamily="34" charset="0"/>
              <a:buChar char="•"/>
              <a:defRPr sz="16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547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hape, arrow&#10;&#10;Description automatically generated">
            <a:extLst>
              <a:ext uri="{FF2B5EF4-FFF2-40B4-BE49-F238E27FC236}">
                <a16:creationId xmlns:a16="http://schemas.microsoft.com/office/drawing/2014/main" id="{2278D793-58D8-FD45-B993-87F43D448A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08A3F1B6-E465-0442-B16C-69CBB50A445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056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799665"/>
            <a:ext cx="11371008" cy="41439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414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5EA89700-DFB1-4A18-8D37-93514F14DE8F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41418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726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6" r:id="rId3"/>
    <p:sldLayoutId id="2147483660" r:id="rId4"/>
    <p:sldLayoutId id="2147483650" r:id="rId5"/>
    <p:sldLayoutId id="2147483662" r:id="rId6"/>
    <p:sldLayoutId id="2147483651" r:id="rId7"/>
    <p:sldLayoutId id="2147483665" r:id="rId8"/>
    <p:sldLayoutId id="2147483664" r:id="rId9"/>
    <p:sldLayoutId id="2147483667" r:id="rId10"/>
    <p:sldLayoutId id="2147483652" r:id="rId11"/>
    <p:sldLayoutId id="2147483661" r:id="rId12"/>
    <p:sldLayoutId id="2147483663" r:id="rId13"/>
    <p:sldLayoutId id="2147483654" r:id="rId14"/>
    <p:sldLayoutId id="214748365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SzPct val="95000"/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j-lt"/>
          <a:ea typeface="+mn-ea"/>
          <a:cs typeface="+mn-cs"/>
        </a:defRPr>
      </a:lvl1pPr>
      <a:lvl2pPr marL="2333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6905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600" i="0" kern="1200">
          <a:solidFill>
            <a:schemeClr val="tx1"/>
          </a:solidFill>
          <a:latin typeface="+mj-lt"/>
          <a:ea typeface="+mn-ea"/>
          <a:cs typeface="+mn-cs"/>
        </a:defRPr>
      </a:lvl3pPr>
      <a:lvl4pPr marL="11477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600" i="1" kern="1200">
          <a:solidFill>
            <a:schemeClr val="tx1"/>
          </a:solidFill>
          <a:latin typeface="+mj-lt"/>
          <a:ea typeface="+mn-ea"/>
          <a:cs typeface="+mn-cs"/>
        </a:defRPr>
      </a:lvl4pPr>
      <a:lvl5pPr marL="16049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4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7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936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orient="horz" pos="984" userDrawn="1">
          <p15:clr>
            <a:srgbClr val="F26B43"/>
          </p15:clr>
        </p15:guide>
        <p15:guide id="6" orient="horz" pos="3744" userDrawn="1">
          <p15:clr>
            <a:srgbClr val="F26B43"/>
          </p15:clr>
        </p15:guide>
        <p15:guide id="7" orient="horz" pos="1128" userDrawn="1">
          <p15:clr>
            <a:srgbClr val="F26B43"/>
          </p15:clr>
        </p15:guide>
        <p15:guide id="8" pos="7440" userDrawn="1">
          <p15:clr>
            <a:srgbClr val="F26B43"/>
          </p15:clr>
        </p15:guide>
        <p15:guide id="9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1" y="731583"/>
            <a:ext cx="11399237" cy="880401"/>
          </a:xfrm>
        </p:spPr>
        <p:txBody>
          <a:bodyPr/>
          <a:lstStyle/>
          <a:p>
            <a:r>
              <a:rPr lang="en-US" sz="4000" dirty="0">
                <a:latin typeface="+mj-lt"/>
              </a:rPr>
              <a:t>Call Volume Forecasting – South Star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Group 3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latin typeface="+mj-lt"/>
              </a:rPr>
              <a:t>March 22, 2023</a:t>
            </a:r>
          </a:p>
        </p:txBody>
      </p:sp>
    </p:spTree>
    <p:extLst>
      <p:ext uri="{BB962C8B-B14F-4D97-AF65-F5344CB8AC3E}">
        <p14:creationId xmlns:p14="http://schemas.microsoft.com/office/powerpoint/2010/main" val="29474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1CA85-270F-C654-D90E-6F2666BBB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</p:spPr>
        <p:txBody>
          <a:bodyPr wrap="square" anchor="b">
            <a:normAutofit/>
          </a:bodyPr>
          <a:lstStyle/>
          <a:p>
            <a:r>
              <a:rPr lang="en-IN" dirty="0"/>
              <a:t>Dataset Info</a:t>
            </a:r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F13B2984-AE86-620B-C998-47B19D73A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831" y="1520017"/>
            <a:ext cx="10910338" cy="444151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46296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074BB-B65D-7F7B-4FF0-62A5D4AB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30219"/>
            <a:ext cx="11430000" cy="498598"/>
          </a:xfrm>
        </p:spPr>
        <p:txBody>
          <a:bodyPr/>
          <a:lstStyle/>
          <a:p>
            <a:r>
              <a:rPr lang="en-IN" dirty="0"/>
              <a:t>Data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5DF91-552B-EACB-64C0-FCF826B89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018" y="1496780"/>
            <a:ext cx="5781261" cy="4108891"/>
          </a:xfrm>
        </p:spPr>
        <p:txBody>
          <a:bodyPr vert="horz" lIns="0" tIns="0" rIns="0" bIns="0" rtlCol="0" anchor="t">
            <a:noAutofit/>
          </a:bodyPr>
          <a:lstStyle/>
          <a:p>
            <a:endParaRPr lang="en-IN" b="0" dirty="0">
              <a:solidFill>
                <a:srgbClr val="000000"/>
              </a:solidFill>
              <a:latin typeface="+mj-lt"/>
              <a:cs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0" dirty="0">
                <a:solidFill>
                  <a:srgbClr val="000000"/>
                </a:solidFill>
                <a:latin typeface="+mj-lt"/>
              </a:rPr>
              <a:t>One hot encoding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0" dirty="0">
                <a:solidFill>
                  <a:srgbClr val="000000"/>
                </a:solidFill>
                <a:latin typeface="+mj-lt"/>
              </a:rPr>
              <a:t>Time Series split</a:t>
            </a:r>
          </a:p>
          <a:p>
            <a:pPr marL="800100" lvl="3" indent="-342900">
              <a:buSzPct val="95000"/>
              <a:buFont typeface="Arial" panose="020B0604020202020204" pitchFamily="34" charset="0"/>
              <a:buChar char="•"/>
            </a:pPr>
            <a:r>
              <a:rPr lang="en-IN" sz="2000" i="0" dirty="0">
                <a:solidFill>
                  <a:srgbClr val="000000"/>
                </a:solidFill>
                <a:latin typeface="+mj-lt"/>
              </a:rPr>
              <a:t>Train – 58 rows</a:t>
            </a:r>
            <a:endParaRPr lang="en-IN" sz="2000" i="0" dirty="0">
              <a:solidFill>
                <a:srgbClr val="000000"/>
              </a:solidFill>
              <a:latin typeface="+mj-lt"/>
              <a:cs typeface="Arial"/>
            </a:endParaRPr>
          </a:p>
          <a:p>
            <a:pPr marL="800100" lvl="3" indent="-342900">
              <a:buSzPct val="95000"/>
              <a:buFont typeface="Arial" panose="020B0604020202020204" pitchFamily="34" charset="0"/>
              <a:buChar char="•"/>
            </a:pPr>
            <a:r>
              <a:rPr lang="en-IN" sz="2000" i="0" dirty="0">
                <a:solidFill>
                  <a:srgbClr val="000000"/>
                </a:solidFill>
                <a:latin typeface="+mj-lt"/>
              </a:rPr>
              <a:t>Test – 15 rows</a:t>
            </a:r>
            <a:endParaRPr lang="en-IN" sz="2000" i="0" dirty="0">
              <a:solidFill>
                <a:srgbClr val="000000"/>
              </a:solidFill>
              <a:latin typeface="+mj-lt"/>
              <a:cs typeface="Arial" panose="020B0604020202020204"/>
            </a:endParaRPr>
          </a:p>
          <a:p>
            <a:pPr marL="800100" lvl="2" indent="-342900">
              <a:buFont typeface="Arial" panose="020B0604020202020204" pitchFamily="34" charset="0"/>
              <a:buChar char="•"/>
            </a:pPr>
            <a:endParaRPr lang="en-IN" dirty="0">
              <a:solidFill>
                <a:srgbClr val="000000"/>
              </a:solidFill>
              <a:latin typeface="+mj-lt"/>
            </a:endParaRPr>
          </a:p>
          <a:p>
            <a:pPr marL="800100" lvl="2" indent="-342900">
              <a:buFont typeface="Arial" panose="020B0604020202020204" pitchFamily="34" charset="0"/>
              <a:buChar char="•"/>
            </a:pPr>
            <a:endParaRPr lang="en-IN" b="0" dirty="0">
              <a:solidFill>
                <a:srgbClr val="000000"/>
              </a:solidFill>
              <a:latin typeface="+mj-lt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IN" b="0" dirty="0">
              <a:solidFill>
                <a:srgbClr val="000000"/>
              </a:solidFill>
              <a:latin typeface="+mj-lt"/>
            </a:endParaRPr>
          </a:p>
          <a:p>
            <a:endParaRPr lang="en-IN" b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B34BF36-242F-C8B7-D9F6-851A5317917F}"/>
              </a:ext>
            </a:extLst>
          </p:cNvPr>
          <p:cNvSpPr txBox="1">
            <a:spLocks/>
          </p:cNvSpPr>
          <p:nvPr/>
        </p:nvSpPr>
        <p:spPr>
          <a:xfrm>
            <a:off x="6096000" y="1351004"/>
            <a:ext cx="5781261" cy="41088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95000"/>
              <a:buFont typeface="Arial" panose="020B0604020202020204" pitchFamily="34" charset="0"/>
              <a:buNone/>
              <a:defRPr sz="2000" b="1" i="0" kern="1200">
                <a:solidFill>
                  <a:schemeClr val="accent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None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91440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None/>
              <a:defRPr sz="1600" b="0" i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None/>
              <a:defRPr sz="1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b="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990DA37D-BA17-0314-D89C-CA860CF10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2674173"/>
            <a:ext cx="6024480" cy="267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986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AA8F7-A7D3-51A2-C2F7-701B69666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Data Modelling</a:t>
            </a:r>
            <a:endParaRPr lang="en-US" dirty="0"/>
          </a:p>
        </p:txBody>
      </p:sp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F742D554-511B-9C98-B433-96ABA48776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03" y="2290916"/>
            <a:ext cx="6954210" cy="3962399"/>
          </a:xfrm>
        </p:spPr>
      </p:pic>
    </p:spTree>
    <p:extLst>
      <p:ext uri="{BB962C8B-B14F-4D97-AF65-F5344CB8AC3E}">
        <p14:creationId xmlns:p14="http://schemas.microsoft.com/office/powerpoint/2010/main" val="3420449302"/>
      </p:ext>
    </p:extLst>
  </p:cSld>
  <p:clrMapOvr>
    <a:masterClrMapping/>
  </p:clrMapOvr>
</p:sld>
</file>

<file path=ppt/theme/theme1.xml><?xml version="1.0" encoding="utf-8"?>
<a:theme xmlns:a="http://schemas.openxmlformats.org/drawingml/2006/main" name="MAT008_Robinson_PPT_template_20160817_1e">
  <a:themeElements>
    <a:clrScheme name="Robinson Office Colors">
      <a:dk1>
        <a:srgbClr val="404041"/>
      </a:dk1>
      <a:lt1>
        <a:srgbClr val="EDEEEF"/>
      </a:lt1>
      <a:dk2>
        <a:srgbClr val="0039A6"/>
      </a:dk2>
      <a:lt2>
        <a:srgbClr val="A4A9AD"/>
      </a:lt2>
      <a:accent1>
        <a:srgbClr val="0039A6"/>
      </a:accent1>
      <a:accent2>
        <a:srgbClr val="C60C30"/>
      </a:accent2>
      <a:accent3>
        <a:srgbClr val="006F42"/>
      </a:accent3>
      <a:accent4>
        <a:srgbClr val="FFC843"/>
      </a:accent4>
      <a:accent5>
        <a:srgbClr val="61B4E4"/>
      </a:accent5>
      <a:accent6>
        <a:srgbClr val="EF7622"/>
      </a:accent6>
      <a:hlink>
        <a:srgbClr val="0563C1"/>
      </a:hlink>
      <a:folHlink>
        <a:srgbClr val="4F545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Sofia Pro Medium" panose="020B000000000000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obinson_PPT_template_16x9_CE_3" id="{7E7BB4D5-A6CF-D840-B64A-1A7149FE5A55}" vid="{43DDED81-B479-0843-AF32-54DCDA12F5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1176</TotalTime>
  <Words>32</Words>
  <Application>Microsoft Office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Palatino</vt:lpstr>
      <vt:lpstr>Arial</vt:lpstr>
      <vt:lpstr>Calibri</vt:lpstr>
      <vt:lpstr>MAT008_Robinson_PPT_template_20160817_1e</vt:lpstr>
      <vt:lpstr>Call Volume Forecasting – South Star</vt:lpstr>
      <vt:lpstr>Dataset Info</vt:lpstr>
      <vt:lpstr>Data Pre-processing</vt:lpstr>
      <vt:lpstr>Data Modelling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H1– Cover Headline Can Be Two Lines</dc:title>
  <dc:creator>CHARITY EKPO</dc:creator>
  <cp:lastModifiedBy>Drona charyulu</cp:lastModifiedBy>
  <cp:revision>213</cp:revision>
  <dcterms:created xsi:type="dcterms:W3CDTF">2020-09-25T14:57:05Z</dcterms:created>
  <dcterms:modified xsi:type="dcterms:W3CDTF">2023-03-22T04:06:06Z</dcterms:modified>
</cp:coreProperties>
</file>

<file path=docProps/thumbnail.jpeg>
</file>